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9" r:id="rId3"/>
    <p:sldId id="258" r:id="rId4"/>
    <p:sldId id="316" r:id="rId5"/>
    <p:sldId id="318" r:id="rId6"/>
    <p:sldId id="319" r:id="rId7"/>
    <p:sldId id="351" r:id="rId8"/>
    <p:sldId id="337" r:id="rId9"/>
    <p:sldId id="330" r:id="rId10"/>
    <p:sldId id="310" r:id="rId11"/>
    <p:sldId id="340" r:id="rId12"/>
    <p:sldId id="332" r:id="rId13"/>
    <p:sldId id="322" r:id="rId14"/>
    <p:sldId id="342" r:id="rId15"/>
    <p:sldId id="341" r:id="rId16"/>
    <p:sldId id="328" r:id="rId17"/>
    <p:sldId id="323" r:id="rId18"/>
    <p:sldId id="324" r:id="rId19"/>
    <p:sldId id="325" r:id="rId20"/>
    <p:sldId id="350" r:id="rId21"/>
    <p:sldId id="289" r:id="rId22"/>
    <p:sldId id="264" r:id="rId23"/>
    <p:sldId id="266" r:id="rId24"/>
    <p:sldId id="326" r:id="rId25"/>
    <p:sldId id="339" r:id="rId26"/>
    <p:sldId id="338" r:id="rId27"/>
    <p:sldId id="297" r:id="rId28"/>
    <p:sldId id="313" r:id="rId29"/>
    <p:sldId id="343" r:id="rId30"/>
    <p:sldId id="344" r:id="rId31"/>
    <p:sldId id="345" r:id="rId32"/>
    <p:sldId id="346" r:id="rId33"/>
    <p:sldId id="347" r:id="rId34"/>
    <p:sldId id="348" r:id="rId35"/>
    <p:sldId id="349" r:id="rId36"/>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7966" autoAdjust="0"/>
  </p:normalViewPr>
  <p:slideViewPr>
    <p:cSldViewPr>
      <p:cViewPr>
        <p:scale>
          <a:sx n="80" d="100"/>
          <a:sy n="80" d="100"/>
        </p:scale>
        <p:origin x="-3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2/19/2018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team’s initial assessment of the SGW’s existing databases, only six tables were originally defined as shown here with one-to-many relationship.  The rest of the tables in the databases were defined without references or relationships.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37568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35003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where themes control the look of a site and plugins control any site-specific functionality that's needed in addition to WordPress Core.</a:t>
            </a:r>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2771368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Criteria</a:t>
            </a:r>
            <a:r>
              <a:rPr lang="en-US" sz="1400" b="1" baseline="0" dirty="0" smtClean="0"/>
              <a:t>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available plugins have</a:t>
            </a:r>
            <a:r>
              <a:rPr lang="en-US" sz="1400" baseline="0" dirty="0" smtClean="0"/>
              <a:t> some limitations.  Since WP uses a built-in database that is established during the initial setup, it prevents you from altering the DB table structure.  Some plugins add their own tables to the WP DB.</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136392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2/19/2018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2/19/2018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February 21,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Project Update</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smtClean="0"/>
              <a:t>Keep it as Stand-alone app</a:t>
            </a:r>
          </a:p>
          <a:p>
            <a:pPr>
              <a:spcBef>
                <a:spcPts val="0"/>
              </a:spcBef>
            </a:pPr>
            <a:r>
              <a:rPr lang="en-US" sz="3000" dirty="0" smtClean="0"/>
              <a:t>Add Login Name in navigation bar</a:t>
            </a:r>
          </a:p>
          <a:p>
            <a:pPr>
              <a:spcBef>
                <a:spcPts val="0"/>
              </a:spcBef>
            </a:pPr>
            <a:r>
              <a:rPr lang="en-US" sz="3000" dirty="0" smtClean="0"/>
              <a:t>Add </a:t>
            </a:r>
            <a:r>
              <a:rPr lang="en-US" sz="3000" dirty="0"/>
              <a:t>Section Field for Hardman Farm &amp; </a:t>
            </a:r>
            <a:r>
              <a:rPr lang="en-US" sz="3000" dirty="0" smtClean="0"/>
              <a:t>SGW</a:t>
            </a:r>
          </a:p>
          <a:p>
            <a:pPr>
              <a:spcBef>
                <a:spcPts val="0"/>
              </a:spcBef>
            </a:pPr>
            <a:r>
              <a:rPr lang="en-US" sz="3000" dirty="0" smtClean="0"/>
              <a:t>Update app from PHP 5.6 to 7.2</a:t>
            </a:r>
            <a:endParaRPr lang="en-US" sz="3000" dirty="0"/>
          </a:p>
        </p:txBody>
      </p:sp>
      <p:grpSp>
        <p:nvGrpSpPr>
          <p:cNvPr id="5" name="Group 4"/>
          <p:cNvGrpSpPr/>
          <p:nvPr/>
        </p:nvGrpSpPr>
        <p:grpSpPr>
          <a:xfrm>
            <a:off x="1905000" y="2747413"/>
            <a:ext cx="7162799" cy="3805787"/>
            <a:chOff x="76200" y="1726495"/>
            <a:chExt cx="8991600" cy="5055306"/>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26495"/>
              <a:ext cx="8991600" cy="505530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H="1">
              <a:off x="5306704" y="4517408"/>
              <a:ext cx="17526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85800" y="3048000"/>
              <a:ext cx="5334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65" y="4267200"/>
            <a:ext cx="2945027" cy="2514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Current Data Model</a:t>
            </a:r>
            <a:endParaRPr lang="en-US" b="1" dirty="0"/>
          </a:p>
        </p:txBody>
      </p:sp>
      <p:grpSp>
        <p:nvGrpSpPr>
          <p:cNvPr id="8" name="Group 7"/>
          <p:cNvGrpSpPr/>
          <p:nvPr/>
        </p:nvGrpSpPr>
        <p:grpSpPr>
          <a:xfrm>
            <a:off x="1082674" y="845264"/>
            <a:ext cx="6765926" cy="5936536"/>
            <a:chOff x="1082674" y="845264"/>
            <a:chExt cx="6765926" cy="5936536"/>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4" y="845264"/>
              <a:ext cx="6765926" cy="5936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1082674"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263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409710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 at least seven free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7712"/>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745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921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WP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5939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Demo Site using free plugins/add-ons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3" y="1752600"/>
            <a:ext cx="8550307"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Submission Page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49130"/>
            <a:ext cx="8677275" cy="5077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59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Submission Confirmation Message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5" y="1752601"/>
            <a:ext cx="8736398"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77508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pPr>
            <a:r>
              <a:rPr lang="en-US" sz="3000" dirty="0" smtClean="0"/>
              <a:t>Volunteer Report with Edit Link</a:t>
            </a:r>
          </a:p>
          <a:p>
            <a:pPr>
              <a:spcBef>
                <a:spcPts val="0"/>
              </a:spcBef>
            </a:pPr>
            <a:r>
              <a:rPr lang="en-US" sz="3000" dirty="0" smtClean="0"/>
              <a:t>Activity is linked to volunteer details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977188"/>
            <a:ext cx="8658225" cy="48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49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Overview</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r>
              <a:rPr lang="en-US" sz="3600" dirty="0" smtClean="0"/>
              <a:t>Project Background</a:t>
            </a:r>
          </a:p>
          <a:p>
            <a:r>
              <a:rPr lang="en-US" sz="3600" dirty="0" smtClean="0"/>
              <a:t>Selected Theme Customization</a:t>
            </a:r>
          </a:p>
          <a:p>
            <a:r>
              <a:rPr lang="en-US" sz="3600" dirty="0" smtClean="0"/>
              <a:t>Three Viable Solutions to Volunteer App</a:t>
            </a:r>
          </a:p>
          <a:p>
            <a:r>
              <a:rPr lang="en-US" sz="3600" dirty="0" smtClean="0"/>
              <a:t>Selected Solution to Volunteer App</a:t>
            </a:r>
          </a:p>
          <a:p>
            <a:r>
              <a:rPr lang="en-US" sz="3600" dirty="0" smtClean="0"/>
              <a:t>Alternate Solution to Volunteer App</a:t>
            </a:r>
            <a:endParaRPr lang="en-US" sz="3600" dirty="0"/>
          </a:p>
          <a:p>
            <a:r>
              <a:rPr lang="en-US" sz="3600" dirty="0" smtClean="0"/>
              <a:t>Project Schedule </a:t>
            </a:r>
          </a:p>
          <a:p>
            <a:r>
              <a:rPr lang="en-US" sz="3600" dirty="0" smtClean="0"/>
              <a:t>Next Tasks</a:t>
            </a:r>
          </a:p>
        </p:txBody>
      </p:sp>
    </p:spTree>
    <p:extLst>
      <p:ext uri="{BB962C8B-B14F-4D97-AF65-F5344CB8AC3E}">
        <p14:creationId xmlns:p14="http://schemas.microsoft.com/office/powerpoint/2010/main" val="11606988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7772400" cy="4724400"/>
          </a:xfrm>
        </p:spPr>
        <p:txBody>
          <a:bodyPr>
            <a:normAutofit/>
          </a:bodyPr>
          <a:lstStyle/>
          <a:p>
            <a:pPr>
              <a:spcBef>
                <a:spcPts val="0"/>
              </a:spcBef>
            </a:pPr>
            <a:r>
              <a:rPr lang="en-US" sz="3000" dirty="0" smtClean="0"/>
              <a:t>Delete Volunteer Hours Record from server-side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4873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351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3623488"/>
              </p:ext>
            </p:extLst>
          </p:nvPr>
        </p:nvGraphicFramePr>
        <p:xfrm>
          <a:off x="119004" y="1604772"/>
          <a:ext cx="8921500" cy="5100828"/>
        </p:xfrm>
        <a:graphic>
          <a:graphicData uri="http://schemas.openxmlformats.org/drawingml/2006/table">
            <a:tbl>
              <a:tblPr firstRow="1" bandRow="1">
                <a:tableStyleId>{5940675A-B579-460E-94D1-54222C63F5DA}</a:tableStyleId>
              </a:tblPr>
              <a:tblGrid>
                <a:gridCol w="1328796"/>
                <a:gridCol w="4081408"/>
                <a:gridCol w="438912"/>
                <a:gridCol w="438912"/>
                <a:gridCol w="438912"/>
                <a:gridCol w="438912"/>
                <a:gridCol w="438912"/>
                <a:gridCol w="438912"/>
                <a:gridCol w="438912"/>
                <a:gridCol w="438912"/>
              </a:tblGrid>
              <a:tr h="347571">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a:txBody>
                    <a:bodyPr/>
                    <a:lstStyle/>
                    <a:p>
                      <a:endParaRPr lang="en-US" sz="1000"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CY2017</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600" b="1" dirty="0" smtClean="0">
                          <a:solidFill>
                            <a:schemeClr val="bg1"/>
                          </a:solidFill>
                          <a:latin typeface="Arial" panose="020B0604020202020204" pitchFamily="34" charset="0"/>
                          <a:cs typeface="Arial" panose="020B0604020202020204" pitchFamily="34" charset="0"/>
                        </a:rPr>
                        <a:t>CY2018</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2D716E"/>
                    </a:solidFill>
                  </a:tcP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c hMerge="1">
                  <a:txBody>
                    <a:bodyPr/>
                    <a:lstStyle/>
                    <a:p>
                      <a:endParaRPr lang="en-US" sz="1000" dirty="0">
                        <a:latin typeface="Arial" panose="020B0604020202020204" pitchFamily="34" charset="0"/>
                        <a:cs typeface="Arial" panose="020B0604020202020204" pitchFamily="34" charset="0"/>
                      </a:endParaRPr>
                    </a:p>
                  </a:txBody>
                  <a:tcPr anchor="ctr"/>
                </a:tc>
              </a:tr>
              <a:tr h="347571">
                <a:tc>
                  <a:txBody>
                    <a:bodyPr/>
                    <a:lstStyle/>
                    <a:p>
                      <a:pPr algn="ctr"/>
                      <a:r>
                        <a:rPr lang="en-US" sz="1500" b="1" dirty="0" smtClean="0">
                          <a:solidFill>
                            <a:schemeClr val="bg1"/>
                          </a:solidFill>
                          <a:latin typeface="Arial" panose="020B0604020202020204" pitchFamily="34" charset="0"/>
                          <a:cs typeface="Arial" panose="020B0604020202020204" pitchFamily="34" charset="0"/>
                        </a:rPr>
                        <a:t>Task Phase</a:t>
                      </a:r>
                      <a:endParaRPr lang="en-US" sz="15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Task Description</a:t>
                      </a:r>
                      <a:endParaRPr lang="en-US" sz="1600" b="1" dirty="0">
                        <a:solidFill>
                          <a:schemeClr val="bg1"/>
                        </a:solidFill>
                        <a:latin typeface="Arial" panose="020B0604020202020204" pitchFamily="34" charset="0"/>
                        <a:cs typeface="Arial" panose="020B0604020202020204" pitchFamily="34" charset="0"/>
                      </a:endParaRPr>
                    </a:p>
                  </a:txBody>
                  <a:tcPr anchor="ctr">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S</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O</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N</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D</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J</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F</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M</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c>
                  <a:txBody>
                    <a:bodyPr/>
                    <a:lstStyle/>
                    <a:p>
                      <a:pPr algn="ctr"/>
                      <a:r>
                        <a:rPr lang="en-US" sz="1600" b="1" dirty="0" smtClean="0">
                          <a:solidFill>
                            <a:schemeClr val="bg1"/>
                          </a:solidFill>
                          <a:latin typeface="Arial" panose="020B0604020202020204" pitchFamily="34" charset="0"/>
                          <a:cs typeface="Arial" panose="020B0604020202020204" pitchFamily="34" charset="0"/>
                        </a:rPr>
                        <a:t>A</a:t>
                      </a:r>
                      <a:endParaRPr lang="en-US" sz="1600" b="1" dirty="0">
                        <a:solidFill>
                          <a:schemeClr val="bg1"/>
                        </a:solidFill>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solidFill>
                      <a:srgbClr val="11366D"/>
                    </a:solidFill>
                  </a:tcPr>
                </a:tc>
              </a:tr>
              <a:tr h="0">
                <a:tc rowSpan="8">
                  <a:txBody>
                    <a:bodyPr/>
                    <a:lstStyle/>
                    <a:p>
                      <a:r>
                        <a:rPr lang="en-US" sz="1600" b="1" dirty="0" smtClean="0">
                          <a:latin typeface="Arial" panose="020B0604020202020204" pitchFamily="34" charset="0"/>
                          <a:cs typeface="Arial" panose="020B0604020202020204" pitchFamily="34" charset="0"/>
                        </a:rPr>
                        <a:t>Initiation &amp; Planning</a:t>
                      </a:r>
                      <a:endParaRPr lang="en-US" sz="1600" b="1" dirty="0">
                        <a:latin typeface="Arial" panose="020B0604020202020204" pitchFamily="34" charset="0"/>
                        <a:cs typeface="Arial" panose="020B0604020202020204" pitchFamily="34" charset="0"/>
                      </a:endParaRPr>
                    </a:p>
                  </a:txBody>
                  <a:tcPr anchor="ctr">
                    <a:solidFill>
                      <a:schemeClr val="bg1">
                        <a:lumMod val="95000"/>
                      </a:schemeClr>
                    </a:solidFill>
                  </a:tcPr>
                </a:tc>
                <a:tc>
                  <a:txBody>
                    <a:bodyPr/>
                    <a:lstStyle/>
                    <a:p>
                      <a:r>
                        <a:rPr lang="en-US" sz="1400" b="1" dirty="0" smtClean="0">
                          <a:latin typeface="Arial" panose="020B0604020202020204" pitchFamily="34" charset="0"/>
                          <a:cs typeface="Arial" panose="020B0604020202020204" pitchFamily="34" charset="0"/>
                        </a:rPr>
                        <a:t>1. Conduct System Analysis of Current Site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2. Propose Security Remediation Plan</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3. Establish Proposed System Requirements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4. Meet with Project Stakeholders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5. Develop Logical Models</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6. Conduct Testing of WordPress /</a:t>
                      </a:r>
                      <a:r>
                        <a:rPr lang="en-US" sz="1400" b="1" baseline="0" dirty="0" smtClean="0">
                          <a:latin typeface="Arial" panose="020B0604020202020204" pitchFamily="34" charset="0"/>
                          <a:cs typeface="Arial" panose="020B0604020202020204" pitchFamily="34" charset="0"/>
                        </a:rPr>
                        <a:t> P</a:t>
                      </a:r>
                      <a:r>
                        <a:rPr lang="en-US" sz="1400" b="1" dirty="0" smtClean="0">
                          <a:latin typeface="Arial" panose="020B0604020202020204" pitchFamily="34" charset="0"/>
                          <a:cs typeface="Arial" panose="020B0604020202020204" pitchFamily="34" charset="0"/>
                        </a:rPr>
                        <a:t>rototype</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7. Research Web Content Management Tool</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vMerge="1">
                  <a:txBody>
                    <a:bodyPr/>
                    <a:lstStyle/>
                    <a:p>
                      <a:endParaRPr lang="en-US" sz="1000" dirty="0"/>
                    </a:p>
                  </a:txBody>
                  <a:tcPr anchor="ctr"/>
                </a:tc>
                <a:tc>
                  <a:txBody>
                    <a:bodyPr/>
                    <a:lstStyle/>
                    <a:p>
                      <a:r>
                        <a:rPr lang="en-US" sz="1400" b="1" dirty="0" smtClean="0">
                          <a:latin typeface="Arial" panose="020B0604020202020204" pitchFamily="34" charset="0"/>
                          <a:cs typeface="Arial" panose="020B0604020202020204" pitchFamily="34" charset="0"/>
                        </a:rPr>
                        <a:t>8. Finalize Requirements &amp; Project Charter</a:t>
                      </a:r>
                      <a:endParaRPr lang="en-US" sz="1400" b="1" dirty="0">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Execution</a:t>
                      </a:r>
                    </a:p>
                  </a:txBody>
                  <a:tcPr anchor="ctr">
                    <a:solidFill>
                      <a:schemeClr val="accent5">
                        <a:lumMod val="40000"/>
                        <a:lumOff val="60000"/>
                      </a:schemeClr>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9. Start </a:t>
                      </a:r>
                      <a:r>
                        <a:rPr lang="en-US" sz="1400" b="1" dirty="0">
                          <a:solidFill>
                            <a:schemeClr val="tx1"/>
                          </a:solidFill>
                          <a:effectLst/>
                          <a:latin typeface="Arial" panose="020B0604020202020204" pitchFamily="34" charset="0"/>
                          <a:ea typeface="Calibri"/>
                          <a:cs typeface="Arial" panose="020B0604020202020204" pitchFamily="34" charset="0"/>
                        </a:rPr>
                        <a:t>Rebuilding the </a:t>
                      </a:r>
                      <a:r>
                        <a:rPr lang="en-US" sz="1400" b="1" dirty="0" smtClean="0">
                          <a:solidFill>
                            <a:schemeClr val="tx1"/>
                          </a:solidFill>
                          <a:effectLst/>
                          <a:latin typeface="Arial" panose="020B0604020202020204" pitchFamily="34" charset="0"/>
                          <a:ea typeface="Calibri"/>
                          <a:cs typeface="Arial" panose="020B0604020202020204" pitchFamily="34" charset="0"/>
                        </a:rPr>
                        <a:t>Website/Volunteer</a:t>
                      </a:r>
                      <a:r>
                        <a:rPr lang="en-US" sz="1400" b="1" baseline="0" dirty="0" smtClean="0">
                          <a:solidFill>
                            <a:schemeClr val="tx1"/>
                          </a:solidFill>
                          <a:effectLst/>
                          <a:latin typeface="Arial" panose="020B0604020202020204" pitchFamily="34" charset="0"/>
                          <a:ea typeface="Calibri"/>
                          <a:cs typeface="Arial" panose="020B0604020202020204" pitchFamily="34" charset="0"/>
                        </a:rPr>
                        <a:t> 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10. Test </a:t>
                      </a:r>
                      <a:r>
                        <a:rPr lang="en-US" sz="1400" b="1" dirty="0">
                          <a:solidFill>
                            <a:schemeClr val="tx1"/>
                          </a:solidFill>
                          <a:effectLst/>
                          <a:latin typeface="Arial" panose="020B0604020202020204" pitchFamily="34" charset="0"/>
                          <a:ea typeface="Calibri"/>
                          <a:cs typeface="Arial" panose="020B0604020202020204" pitchFamily="34" charset="0"/>
                        </a:rPr>
                        <a:t>First Increment Version of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11. Finish </a:t>
                      </a:r>
                      <a:r>
                        <a:rPr lang="en-US" sz="1400" b="1" dirty="0">
                          <a:solidFill>
                            <a:schemeClr val="tx1"/>
                          </a:solidFill>
                          <a:effectLst/>
                          <a:latin typeface="Arial" panose="020B0604020202020204" pitchFamily="34" charset="0"/>
                          <a:ea typeface="Calibri"/>
                          <a:cs typeface="Arial" panose="020B0604020202020204" pitchFamily="34" charset="0"/>
                        </a:rPr>
                        <a:t>Rebuilding the Entire </a:t>
                      </a:r>
                      <a:r>
                        <a:rPr lang="en-US" sz="1400" b="1" dirty="0" smtClean="0">
                          <a:solidFill>
                            <a:schemeClr val="tx1"/>
                          </a:solidFill>
                          <a:effectLst/>
                          <a:latin typeface="Arial" panose="020B0604020202020204" pitchFamily="34" charset="0"/>
                          <a:ea typeface="Calibri"/>
                          <a:cs typeface="Arial" panose="020B0604020202020204" pitchFamily="34" charset="0"/>
                        </a:rPr>
                        <a:t>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249738">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12. Test </a:t>
                      </a:r>
                      <a:r>
                        <a:rPr lang="en-US" sz="1400" b="1" dirty="0">
                          <a:solidFill>
                            <a:schemeClr val="tx1"/>
                          </a:solidFill>
                          <a:effectLst/>
                          <a:latin typeface="Arial" panose="020B0604020202020204" pitchFamily="34" charset="0"/>
                          <a:ea typeface="Calibri"/>
                          <a:cs typeface="Arial" panose="020B0604020202020204" pitchFamily="34" charset="0"/>
                        </a:rPr>
                        <a:t>Final Rebuild of </a:t>
                      </a:r>
                      <a:r>
                        <a:rPr lang="en-US" sz="1400" b="1" dirty="0" smtClean="0">
                          <a:solidFill>
                            <a:schemeClr val="tx1"/>
                          </a:solidFill>
                          <a:effectLst/>
                          <a:latin typeface="Arial" panose="020B0604020202020204" pitchFamily="34" charset="0"/>
                          <a:ea typeface="Calibri"/>
                          <a:cs typeface="Arial" panose="020B0604020202020204" pitchFamily="34" charset="0"/>
                        </a:rPr>
                        <a:t>Website/App</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lumMod val="40000"/>
                        <a:lumOff val="60000"/>
                      </a:schemeClr>
                    </a:solidFill>
                  </a:tcPr>
                </a:tc>
              </a:tr>
              <a:tr h="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latin typeface="Arial" panose="020B0604020202020204" pitchFamily="34" charset="0"/>
                          <a:cs typeface="Arial" panose="020B0604020202020204" pitchFamily="34" charset="0"/>
                        </a:rPr>
                        <a:t>Project Closure</a:t>
                      </a:r>
                    </a:p>
                  </a:txBody>
                  <a:tcPr anchor="ctr">
                    <a:solidFill>
                      <a:srgbClr val="F9F6B9"/>
                    </a:solidFill>
                  </a:tcP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13. Establish </a:t>
                      </a:r>
                      <a:r>
                        <a:rPr lang="en-US" sz="1400" b="1" dirty="0">
                          <a:solidFill>
                            <a:schemeClr val="tx1"/>
                          </a:solidFill>
                          <a:effectLst/>
                          <a:latin typeface="Arial" panose="020B0604020202020204" pitchFamily="34" charset="0"/>
                          <a:ea typeface="Calibri"/>
                          <a:cs typeface="Arial" panose="020B0604020202020204" pitchFamily="34" charset="0"/>
                        </a:rPr>
                        <a:t>Documentation</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14. Deploy </a:t>
                      </a:r>
                      <a:r>
                        <a:rPr lang="en-US" sz="1400" b="1" dirty="0">
                          <a:solidFill>
                            <a:schemeClr val="tx1"/>
                          </a:solidFill>
                          <a:effectLst/>
                          <a:latin typeface="Arial" panose="020B0604020202020204" pitchFamily="34" charset="0"/>
                          <a:ea typeface="Calibri"/>
                          <a:cs typeface="Arial" panose="020B0604020202020204" pitchFamily="34" charset="0"/>
                        </a:rPr>
                        <a:t>Production Version of Website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15. Conduct </a:t>
                      </a:r>
                      <a:r>
                        <a:rPr lang="en-US" sz="1400" b="1" dirty="0">
                          <a:solidFill>
                            <a:schemeClr val="tx1"/>
                          </a:solidFill>
                          <a:effectLst/>
                          <a:latin typeface="Arial" panose="020B0604020202020204" pitchFamily="34" charset="0"/>
                          <a:ea typeface="Calibri"/>
                          <a:cs typeface="Arial" panose="020B0604020202020204" pitchFamily="34" charset="0"/>
                        </a:rPr>
                        <a:t>Training on Website </a:t>
                      </a:r>
                      <a:r>
                        <a:rPr lang="en-US" sz="1400" b="1" dirty="0" smtClean="0">
                          <a:solidFill>
                            <a:schemeClr val="tx1"/>
                          </a:solidFill>
                          <a:effectLst/>
                          <a:latin typeface="Arial" panose="020B0604020202020204" pitchFamily="34" charset="0"/>
                          <a:ea typeface="Calibri"/>
                          <a:cs typeface="Arial" panose="020B0604020202020204" pitchFamily="34" charset="0"/>
                        </a:rPr>
                        <a:t>Maintenance</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9F6B9"/>
                    </a:solidFill>
                  </a:tcPr>
                </a:tc>
              </a:tr>
              <a:tr h="0">
                <a:tc vMerge="1">
                  <a:txBody>
                    <a:bodyPr/>
                    <a:lstStyle/>
                    <a:p>
                      <a:endParaRPr lang="en-US" sz="1000" dirty="0"/>
                    </a:p>
                  </a:txBody>
                  <a:tcPr anchor="ctr"/>
                </a:tc>
                <a:tc>
                  <a:txBody>
                    <a:bodyPr/>
                    <a:lstStyle/>
                    <a:p>
                      <a:pPr marL="0" marR="0">
                        <a:lnSpc>
                          <a:spcPct val="115000"/>
                        </a:lnSpc>
                        <a:spcBef>
                          <a:spcPts val="0"/>
                        </a:spcBef>
                        <a:spcAft>
                          <a:spcPts val="0"/>
                        </a:spcAft>
                      </a:pPr>
                      <a:r>
                        <a:rPr lang="en-US" sz="1400" b="1" dirty="0" smtClean="0">
                          <a:solidFill>
                            <a:schemeClr val="tx1"/>
                          </a:solidFill>
                          <a:effectLst/>
                          <a:latin typeface="Arial" panose="020B0604020202020204" pitchFamily="34" charset="0"/>
                          <a:ea typeface="Calibri"/>
                          <a:cs typeface="Arial" panose="020B0604020202020204" pitchFamily="34" charset="0"/>
                        </a:rPr>
                        <a:t>16. Hold </a:t>
                      </a:r>
                      <a:r>
                        <a:rPr lang="en-US" sz="1400" b="1" dirty="0">
                          <a:solidFill>
                            <a:schemeClr val="tx1"/>
                          </a:solidFill>
                          <a:effectLst/>
                          <a:latin typeface="Arial" panose="020B0604020202020204" pitchFamily="34" charset="0"/>
                          <a:ea typeface="Calibri"/>
                          <a:cs typeface="Arial" panose="020B0604020202020204" pitchFamily="34" charset="0"/>
                        </a:rPr>
                        <a:t>Project Closure Meeting with Client</a:t>
                      </a:r>
                      <a:endParaRPr lang="en-US" sz="1400" dirty="0">
                        <a:solidFill>
                          <a:schemeClr val="tx1"/>
                        </a:solidFill>
                        <a:effectLst/>
                        <a:latin typeface="Arial" panose="020B0604020202020204" pitchFamily="34" charset="0"/>
                        <a:ea typeface="Calibri"/>
                        <a:cs typeface="Arial" panose="020B0604020202020204" pitchFamily="34" charset="0"/>
                      </a:endParaRPr>
                    </a:p>
                  </a:txBody>
                  <a:tcPr marL="68580" marR="68580" marT="0" marB="0" anchor="c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R w="12700" cmpd="sng">
                      <a:noFill/>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c>
                  <a:txBody>
                    <a:bodyPr/>
                    <a:lstStyle/>
                    <a:p>
                      <a:endParaRPr lang="en-US" sz="1000" dirty="0">
                        <a:latin typeface="Arial" panose="020B0604020202020204" pitchFamily="34" charset="0"/>
                        <a:cs typeface="Arial" panose="020B0604020202020204" pitchFamily="34"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9F6B9"/>
                    </a:solidFill>
                  </a:tcPr>
                </a:tc>
              </a:tr>
            </a:tbl>
          </a:graphicData>
        </a:graphic>
      </p:graphicFrame>
      <p:grpSp>
        <p:nvGrpSpPr>
          <p:cNvPr id="94" name="Group 93"/>
          <p:cNvGrpSpPr/>
          <p:nvPr/>
        </p:nvGrpSpPr>
        <p:grpSpPr>
          <a:xfrm>
            <a:off x="5521656" y="2286000"/>
            <a:ext cx="3295024" cy="4321792"/>
            <a:chOff x="5521656" y="2258704"/>
            <a:chExt cx="3295024" cy="4321792"/>
          </a:xfrm>
        </p:grpSpPr>
        <p:sp>
          <p:nvSpPr>
            <p:cNvPr id="3" name="Rectangle 2"/>
            <p:cNvSpPr/>
            <p:nvPr/>
          </p:nvSpPr>
          <p:spPr>
            <a:xfrm>
              <a:off x="5521656" y="2258704"/>
              <a:ext cx="100584"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638800" y="2536208"/>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52448" y="2846696"/>
              <a:ext cx="155448"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823272" y="3456296"/>
              <a:ext cx="18288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810536" y="3145808"/>
              <a:ext cx="1371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031176" y="3747448"/>
              <a:ext cx="164592"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21104" y="4065896"/>
              <a:ext cx="32004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868528" y="4384344"/>
              <a:ext cx="82296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724212" y="4661848"/>
              <a:ext cx="850392"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361832" y="4917744"/>
              <a:ext cx="36576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7726680" y="5143501"/>
              <a:ext cx="457200" cy="2286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001000" y="5423848"/>
              <a:ext cx="228600" cy="20116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8229600" y="5665048"/>
              <a:ext cx="365760" cy="19202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8624248" y="5885688"/>
              <a:ext cx="100584"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733432" y="6127936"/>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70960" y="6370184"/>
              <a:ext cx="45720" cy="21031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p:nvGrpSpPr>
        <p:grpSpPr>
          <a:xfrm>
            <a:off x="8031480" y="2380488"/>
            <a:ext cx="274320" cy="4230284"/>
            <a:chOff x="7772400" y="2380488"/>
            <a:chExt cx="274320" cy="4230284"/>
          </a:xfrm>
        </p:grpSpPr>
        <p:cxnSp>
          <p:nvCxnSpPr>
            <p:cNvPr id="80" name="Straight Connector 79"/>
            <p:cNvCxnSpPr/>
            <p:nvPr/>
          </p:nvCxnSpPr>
          <p:spPr>
            <a:xfrm>
              <a:off x="7772400" y="2380488"/>
              <a:ext cx="0" cy="4230284"/>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82" name="Straight Arrow Connector 81"/>
            <p:cNvCxnSpPr/>
            <p:nvPr/>
          </p:nvCxnSpPr>
          <p:spPr>
            <a:xfrm>
              <a:off x="7772400" y="2380488"/>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p:nvPr/>
          </p:nvCxnSpPr>
          <p:spPr>
            <a:xfrm>
              <a:off x="7772400" y="6610772"/>
              <a:ext cx="27432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b="1" dirty="0" smtClean="0"/>
              <a:t>Next Tasks….</a:t>
            </a:r>
            <a:endParaRPr lang="en-US" b="1" dirty="0"/>
          </a:p>
        </p:txBody>
      </p:sp>
      <p:sp>
        <p:nvSpPr>
          <p:cNvPr id="3" name="Content Placeholder 2"/>
          <p:cNvSpPr>
            <a:spLocks noGrp="1"/>
          </p:cNvSpPr>
          <p:nvPr>
            <p:ph idx="1"/>
          </p:nvPr>
        </p:nvSpPr>
        <p:spPr>
          <a:xfrm>
            <a:off x="533400" y="1676400"/>
            <a:ext cx="8382000" cy="4419600"/>
          </a:xfrm>
        </p:spPr>
        <p:txBody>
          <a:bodyPr>
            <a:normAutofit/>
          </a:bodyPr>
          <a:lstStyle/>
          <a:p>
            <a:pPr>
              <a:spcBef>
                <a:spcPts val="1200"/>
              </a:spcBef>
            </a:pPr>
            <a:r>
              <a:rPr lang="en-US" dirty="0" smtClean="0"/>
              <a:t>Continue customizing site content with theme</a:t>
            </a:r>
          </a:p>
          <a:p>
            <a:pPr>
              <a:spcBef>
                <a:spcPts val="1200"/>
              </a:spcBef>
            </a:pPr>
            <a:r>
              <a:rPr lang="en-US" dirty="0" smtClean="0"/>
              <a:t>Start developing documentation for site &amp; app</a:t>
            </a:r>
          </a:p>
          <a:p>
            <a:pPr>
              <a:spcBef>
                <a:spcPts val="1200"/>
              </a:spcBef>
            </a:pPr>
            <a:r>
              <a:rPr lang="en-US" dirty="0" smtClean="0"/>
              <a:t>Update Volunteer App code to PHP 7.2</a:t>
            </a:r>
          </a:p>
          <a:p>
            <a:pPr lvl="1">
              <a:spcBef>
                <a:spcPts val="1200"/>
              </a:spcBef>
            </a:pPr>
            <a:r>
              <a:rPr lang="en-US" dirty="0" smtClean="0"/>
              <a:t>Resolve MySQL deprecation by using MySQLi </a:t>
            </a:r>
            <a:r>
              <a:rPr lang="en-US" dirty="0"/>
              <a:t>or PDO_MySQL extension </a:t>
            </a:r>
            <a:endParaRPr lang="en-US" dirty="0" smtClean="0"/>
          </a:p>
          <a:p>
            <a:pPr>
              <a:spcBef>
                <a:spcPts val="1200"/>
              </a:spcBef>
            </a:pPr>
            <a:endParaRPr lang="en-US" dirty="0" smtClean="0"/>
          </a:p>
        </p:txBody>
      </p:sp>
    </p:spTree>
    <p:extLst>
      <p:ext uri="{BB962C8B-B14F-4D97-AF65-F5344CB8AC3E}">
        <p14:creationId xmlns:p14="http://schemas.microsoft.com/office/powerpoint/2010/main" val="381838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2073389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696216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Available Plugins &amp; Limits</a:t>
            </a:r>
            <a:endParaRPr lang="en-US" b="1" dirty="0"/>
          </a:p>
        </p:txBody>
      </p:sp>
      <p:sp>
        <p:nvSpPr>
          <p:cNvPr id="3" name="Content Placeholder 2"/>
          <p:cNvSpPr>
            <a:spLocks noGrp="1"/>
          </p:cNvSpPr>
          <p:nvPr>
            <p:ph idx="1"/>
          </p:nvPr>
        </p:nvSpPr>
        <p:spPr>
          <a:xfrm>
            <a:off x="533400" y="1143000"/>
            <a:ext cx="8153400" cy="4724400"/>
          </a:xfrm>
        </p:spPr>
        <p:txBody>
          <a:bodyPr>
            <a:normAutofit/>
          </a:bodyPr>
          <a:lstStyle/>
          <a:p>
            <a:pPr>
              <a:spcBef>
                <a:spcPts val="0"/>
              </a:spcBef>
              <a:spcAft>
                <a:spcPts val="600"/>
              </a:spcAft>
            </a:pPr>
            <a:r>
              <a:rPr lang="en-US" dirty="0" smtClean="0"/>
              <a:t>Goal: Bring Volunteer App inside WP</a:t>
            </a:r>
          </a:p>
          <a:p>
            <a:pPr>
              <a:spcBef>
                <a:spcPts val="0"/>
              </a:spcBef>
              <a:spcAft>
                <a:spcPts val="600"/>
              </a:spcAft>
            </a:pPr>
            <a:r>
              <a:rPr lang="en-US" dirty="0" smtClean="0"/>
              <a:t>54,000+ WP Plugins</a:t>
            </a:r>
          </a:p>
          <a:p>
            <a:pPr>
              <a:spcBef>
                <a:spcPts val="0"/>
              </a:spcBef>
              <a:spcAft>
                <a:spcPts val="600"/>
              </a:spcAft>
            </a:pPr>
            <a:r>
              <a:rPr lang="en-US" dirty="0" smtClean="0"/>
              <a:t>Plugins use built-in WP DB Tables</a:t>
            </a:r>
          </a:p>
          <a:p>
            <a:pPr>
              <a:spcBef>
                <a:spcPts val="0"/>
              </a:spcBef>
              <a:spcAft>
                <a:spcPts val="600"/>
              </a:spcAft>
            </a:pPr>
            <a:r>
              <a:rPr lang="en-US" dirty="0" smtClean="0"/>
              <a:t>Mostly non-customizable DB tables</a:t>
            </a:r>
          </a:p>
          <a:p>
            <a:pPr>
              <a:spcBef>
                <a:spcPts val="0"/>
              </a:spcBef>
              <a:spcAft>
                <a:spcPts val="600"/>
              </a:spcAft>
            </a:pPr>
            <a:r>
              <a:rPr lang="en-US" dirty="0" smtClean="0"/>
              <a:t>Will not allow migration of app DB tables</a:t>
            </a:r>
          </a:p>
          <a:p>
            <a:pPr lvl="1">
              <a:spcBef>
                <a:spcPts val="0"/>
              </a:spcBef>
              <a:spcAft>
                <a:spcPts val="600"/>
              </a:spcAft>
            </a:pPr>
            <a:r>
              <a:rPr lang="en-US" dirty="0" smtClean="0"/>
              <a:t>Negative impact to Volunteer App &amp; Reports App</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210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lvl="1">
              <a:spcBef>
                <a:spcPts val="0"/>
              </a:spcBef>
              <a:spcAft>
                <a:spcPts val="300"/>
              </a:spcAft>
            </a:pPr>
            <a:r>
              <a:rPr lang="en-US" dirty="0" smtClean="0"/>
              <a:t>Custom Appearance (Themes)</a:t>
            </a:r>
          </a:p>
          <a:p>
            <a:pPr lvl="1">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54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Alt. Solution to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sz="2800" dirty="0" smtClean="0"/>
              <a:t>Volunteer Hours View with added Section Field</a:t>
            </a:r>
            <a:endParaRPr lang="en-US" sz="2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726494"/>
            <a:ext cx="8991599" cy="5055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4953000" y="3962400"/>
            <a:ext cx="1752600" cy="6727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793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Volunteer Hours DB</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 y="1752600"/>
            <a:ext cx="9005207" cy="506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325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029200"/>
          </a:xfrm>
        </p:spPr>
        <p:txBody>
          <a:bodyPr>
            <a:normAutofit lnSpcReduction="100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WP themes and plugins</a:t>
            </a:r>
          </a:p>
          <a:p>
            <a:pPr lvl="1">
              <a:spcBef>
                <a:spcPts val="1200"/>
              </a:spcBef>
            </a:pPr>
            <a:r>
              <a:rPr lang="en-US" dirty="0" smtClean="0"/>
              <a:t>Degraded site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Site hosting either 1&amp;1.com or Bluehost</a:t>
            </a:r>
          </a:p>
          <a:p>
            <a:pPr lvl="1">
              <a:spcBef>
                <a:spcPts val="1200"/>
              </a:spcBef>
            </a:pPr>
            <a:r>
              <a:rPr lang="en-US" dirty="0" smtClean="0"/>
              <a:t>Establish detailed Admin Documentation</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User Registration &amp; Profile DB</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2" y="1676400"/>
            <a:ext cx="9004498" cy="5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248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1066800"/>
            <a:ext cx="8153400" cy="4724400"/>
          </a:xfrm>
        </p:spPr>
        <p:txBody>
          <a:bodyPr>
            <a:normAutofit/>
          </a:bodyPr>
          <a:lstStyle/>
          <a:p>
            <a:pPr>
              <a:spcBef>
                <a:spcPts val="0"/>
              </a:spcBef>
              <a:spcAft>
                <a:spcPts val="600"/>
              </a:spcAft>
            </a:pPr>
            <a:r>
              <a:rPr lang="en-US" sz="3000" dirty="0" smtClean="0"/>
              <a:t>Registration Page with 3 levels of access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25" y="1727664"/>
            <a:ext cx="8867775" cy="50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733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spcAft>
                <a:spcPts val="600"/>
              </a:spcAft>
            </a:pPr>
            <a:r>
              <a:rPr lang="en-US" sz="3000" dirty="0" smtClean="0"/>
              <a:t>User Profile Page to edit member info</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1447800"/>
            <a:ext cx="7458075" cy="536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8261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861950"/>
            <a:ext cx="8153400" cy="4724400"/>
          </a:xfrm>
        </p:spPr>
        <p:txBody>
          <a:bodyPr>
            <a:normAutofit/>
          </a:bodyPr>
          <a:lstStyle/>
          <a:p>
            <a:pPr>
              <a:spcBef>
                <a:spcPts val="0"/>
              </a:spcBef>
            </a:pPr>
            <a:r>
              <a:rPr lang="en-US" sz="3000" dirty="0" smtClean="0"/>
              <a:t>Record Page for editing volunteer info</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1447800"/>
            <a:ext cx="7096125" cy="53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1219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90600"/>
            <a:ext cx="8153400" cy="4724400"/>
          </a:xfrm>
        </p:spPr>
        <p:txBody>
          <a:bodyPr>
            <a:normAutofit/>
          </a:bodyPr>
          <a:lstStyle/>
          <a:p>
            <a:pPr>
              <a:spcBef>
                <a:spcPts val="0"/>
              </a:spcBef>
            </a:pPr>
            <a:r>
              <a:rPr lang="en-US" sz="3000" dirty="0" smtClean="0"/>
              <a:t>Single Record displays volunteer details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34400" cy="500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00434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180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362756" cy="1143000"/>
          </a:xfrm>
        </p:spPr>
        <p:txBody>
          <a:bodyPr>
            <a:noAutofit/>
          </a:bodyPr>
          <a:lstStyle/>
          <a:p>
            <a:pPr algn="l"/>
            <a:r>
              <a:rPr lang="en-US" b="1" dirty="0" smtClean="0"/>
              <a:t>Selected WP Theme</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956" y="125681"/>
            <a:ext cx="5171644" cy="670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2644459"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72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a:t>
            </a:r>
            <a:endParaRPr lang="en-US" b="1" dirty="0"/>
          </a:p>
        </p:txBody>
      </p:sp>
      <p:sp>
        <p:nvSpPr>
          <p:cNvPr id="4" name="Content Placeholder 2"/>
          <p:cNvSpPr>
            <a:spLocks noGrp="1"/>
          </p:cNvSpPr>
          <p:nvPr>
            <p:ph idx="1"/>
          </p:nvPr>
        </p:nvSpPr>
        <p:spPr>
          <a:xfrm>
            <a:off x="533400" y="914400"/>
            <a:ext cx="8153400" cy="4724400"/>
          </a:xfrm>
        </p:spPr>
        <p:txBody>
          <a:bodyPr>
            <a:normAutofit/>
          </a:bodyPr>
          <a:lstStyle/>
          <a:p>
            <a:pPr>
              <a:spcBef>
                <a:spcPts val="0"/>
              </a:spcBef>
            </a:pPr>
            <a:r>
              <a:rPr lang="en-US" dirty="0" smtClean="0"/>
              <a:t>Changed theme to Nature Bliss</a:t>
            </a:r>
          </a:p>
          <a:p>
            <a:pPr>
              <a:spcBef>
                <a:spcPts val="0"/>
              </a:spcBef>
            </a:pPr>
            <a:r>
              <a:rPr lang="en-US" dirty="0" smtClean="0"/>
              <a:t>Added Search &amp; Slider Features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130"/>
            <a:ext cx="6924304" cy="480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0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Selected Theme Customization</a:t>
            </a:r>
            <a:endParaRPr lang="en-US" b="1" dirty="0"/>
          </a:p>
        </p:txBody>
      </p:sp>
      <p:sp>
        <p:nvSpPr>
          <p:cNvPr id="4" name="Content Placeholder 2"/>
          <p:cNvSpPr>
            <a:spLocks noGrp="1"/>
          </p:cNvSpPr>
          <p:nvPr>
            <p:ph idx="1"/>
          </p:nvPr>
        </p:nvSpPr>
        <p:spPr>
          <a:xfrm>
            <a:off x="533400" y="1066800"/>
            <a:ext cx="7848600" cy="4724400"/>
          </a:xfrm>
        </p:spPr>
        <p:txBody>
          <a:bodyPr>
            <a:normAutofit/>
          </a:bodyPr>
          <a:lstStyle/>
          <a:p>
            <a:pPr>
              <a:spcBef>
                <a:spcPts val="0"/>
              </a:spcBef>
            </a:pPr>
            <a:r>
              <a:rPr lang="en-US" sz="3000" dirty="0" smtClean="0"/>
              <a:t>Use Elementor plugin to easily update page contents and photos</a:t>
            </a:r>
            <a:endParaRPr lang="en-US" sz="30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4" y="2001449"/>
            <a:ext cx="8320852" cy="4678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1235" y="3505200"/>
            <a:ext cx="4201514" cy="2362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525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447800"/>
            <a:ext cx="8153400" cy="4724400"/>
          </a:xfrm>
        </p:spPr>
        <p:txBody>
          <a:bodyPr>
            <a:normAutofit/>
          </a:bodyPr>
          <a:lstStyle/>
          <a:p>
            <a:pPr>
              <a:spcBef>
                <a:spcPts val="0"/>
              </a:spcBef>
              <a:spcAft>
                <a:spcPts val="600"/>
              </a:spcAft>
            </a:pPr>
            <a:r>
              <a:rPr lang="en-US" dirty="0" smtClean="0"/>
              <a:t>Insufficient research resulted in selecting the wrong site theme</a:t>
            </a:r>
            <a:endParaRPr lang="en-US" dirty="0" smtClean="0"/>
          </a:p>
          <a:p>
            <a:pPr>
              <a:spcBef>
                <a:spcPts val="0"/>
              </a:spcBef>
              <a:spcAft>
                <a:spcPts val="600"/>
              </a:spcAft>
            </a:pPr>
            <a:r>
              <a:rPr lang="en-US" dirty="0" smtClean="0"/>
              <a:t>54,000+ WP </a:t>
            </a:r>
            <a:r>
              <a:rPr lang="en-US" dirty="0" smtClean="0"/>
              <a:t>Plugins, NOT one-size-fits-all</a:t>
            </a:r>
            <a:endParaRPr lang="en-US" dirty="0" smtClean="0"/>
          </a:p>
          <a:p>
            <a:pPr>
              <a:spcBef>
                <a:spcPts val="0"/>
              </a:spcBef>
              <a:spcAft>
                <a:spcPts val="600"/>
              </a:spcAft>
            </a:pPr>
            <a:r>
              <a:rPr lang="en-US" dirty="0" smtClean="0"/>
              <a:t>Plugins use built-in WP DB Tables</a:t>
            </a:r>
          </a:p>
          <a:p>
            <a:pPr>
              <a:spcBef>
                <a:spcPts val="0"/>
              </a:spcBef>
              <a:spcAft>
                <a:spcPts val="600"/>
              </a:spcAft>
            </a:pPr>
            <a:r>
              <a:rPr lang="en-US" dirty="0" smtClean="0"/>
              <a:t>Limited</a:t>
            </a:r>
            <a:r>
              <a:rPr lang="en-US" dirty="0" smtClean="0"/>
              <a:t> availability of client</a:t>
            </a:r>
            <a:endParaRPr lang="en-US" dirty="0" smtClean="0"/>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399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to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for Gravity Forms &amp; GravityView plugins</a:t>
            </a:r>
          </a:p>
          <a:p>
            <a:pPr>
              <a:spcBef>
                <a:spcPts val="0"/>
              </a:spcBef>
              <a:spcAft>
                <a:spcPts val="600"/>
              </a:spcAft>
              <a:buFont typeface="Wingdings" panose="05000000000000000000" pitchFamily="2" charset="2"/>
              <a:buChar char="ü"/>
            </a:pPr>
            <a:r>
              <a:rPr lang="en-US" b="1" u="sng" dirty="0" smtClean="0"/>
              <a:t>Solution 3</a:t>
            </a:r>
            <a:r>
              <a:rPr lang="en-US" dirty="0" smtClean="0"/>
              <a:t>:  Use at least seven Free plugins/add-ons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944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9800"/>
            <a:ext cx="8229600" cy="1371600"/>
          </a:xfrm>
        </p:spPr>
        <p:txBody>
          <a:bodyPr>
            <a:normAutofit fontScale="90000"/>
          </a:bodyPr>
          <a:lstStyle/>
          <a:p>
            <a:r>
              <a:rPr lang="en-US" sz="5400" b="1" dirty="0" smtClean="0"/>
              <a:t>Primary Solution:</a:t>
            </a:r>
            <a:br>
              <a:rPr lang="en-US" sz="5400" b="1" dirty="0" smtClean="0"/>
            </a:br>
            <a:r>
              <a:rPr lang="en-US" sz="5400" b="1" dirty="0" smtClean="0"/>
              <a:t>Improved Volunteer App</a:t>
            </a:r>
            <a:endParaRPr lang="en-US" sz="5400" b="1" dirty="0"/>
          </a:p>
        </p:txBody>
      </p:sp>
    </p:spTree>
    <p:extLst>
      <p:ext uri="{BB962C8B-B14F-4D97-AF65-F5344CB8AC3E}">
        <p14:creationId xmlns:p14="http://schemas.microsoft.com/office/powerpoint/2010/main" val="322555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5396</TotalTime>
  <Words>954</Words>
  <Application>Microsoft Office PowerPoint</Application>
  <PresentationFormat>On-screen Show (4:3)</PresentationFormat>
  <Paragraphs>181</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Overview</vt:lpstr>
      <vt:lpstr>Project Background</vt:lpstr>
      <vt:lpstr>Selected WP Theme</vt:lpstr>
      <vt:lpstr>Selected Theme</vt:lpstr>
      <vt:lpstr>Selected Theme Customization</vt:lpstr>
      <vt:lpstr>Challenges</vt:lpstr>
      <vt:lpstr>Three Viable Solutions to App</vt:lpstr>
      <vt:lpstr>Primary Solution: Improved Volunteer App</vt:lpstr>
      <vt:lpstr>Improved Volunteer App</vt:lpstr>
      <vt:lpstr>Current Data Model</vt:lpstr>
      <vt:lpstr>Alternate Solution: Volunteer App Prototype in WordPress</vt:lpstr>
      <vt:lpstr>Volunteer App in WordPress</vt:lpstr>
      <vt:lpstr>WP App Data Model</vt:lpstr>
      <vt:lpstr>WP App Data Model</vt:lpstr>
      <vt:lpstr>Volunteer App in WordPress</vt:lpstr>
      <vt:lpstr>Volunteer App in WordPress</vt:lpstr>
      <vt:lpstr>Volunteer App in WordPress</vt:lpstr>
      <vt:lpstr>Volunteer App in WordPress</vt:lpstr>
      <vt:lpstr>Volunteer App in WordPress</vt:lpstr>
      <vt:lpstr>Project Schedule</vt:lpstr>
      <vt:lpstr>Next Tasks….</vt:lpstr>
      <vt:lpstr>Questions</vt:lpstr>
      <vt:lpstr>BACKUPS</vt:lpstr>
      <vt:lpstr>Existing Volunteer App</vt:lpstr>
      <vt:lpstr>Available Plugins &amp; Limits</vt:lpstr>
      <vt:lpstr>How WordPress Works</vt:lpstr>
      <vt:lpstr>Alt. Solution to Volunteer App</vt:lpstr>
      <vt:lpstr>Volunteer App in WordPress</vt:lpstr>
      <vt:lpstr>Volunteer App in WordPress</vt:lpstr>
      <vt:lpstr>Volunteer App in WordPress</vt:lpstr>
      <vt:lpstr>Volunteer App in WordPress</vt:lpstr>
      <vt:lpstr>Volunteer App in WordPress</vt:lpstr>
      <vt:lpstr>Volunteer App in WordPress</vt:lpstr>
      <vt:lpstr>Custom Template in PHP</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474</cp:revision>
  <cp:lastPrinted>2018-01-25T00:10:27Z</cp:lastPrinted>
  <dcterms:created xsi:type="dcterms:W3CDTF">2017-10-10T00:05:35Z</dcterms:created>
  <dcterms:modified xsi:type="dcterms:W3CDTF">2018-02-19T20:13:24Z</dcterms:modified>
</cp:coreProperties>
</file>